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0C498-4DC9-4AC3-B3FB-26F4794943D4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E26797C2-7236-44DC-B62C-F290360B961F}">
      <dgm:prSet phldrT="[Text]"/>
      <dgm:spPr/>
      <dgm:t>
        <a:bodyPr/>
        <a:lstStyle/>
        <a:p>
          <a:r>
            <a:rPr lang="en-US" dirty="0" smtClean="0"/>
            <a:t>Donor sells assets – pays applicable capital gains and income taxes*</a:t>
          </a:r>
          <a:endParaRPr lang="en-US" dirty="0"/>
        </a:p>
      </dgm:t>
    </dgm:pt>
    <dgm:pt modelId="{94800C7B-990A-463C-A75E-BFE42EEA9717}" type="parTrans" cxnId="{CCD2D63A-9D05-4A62-B7BD-DB9DE86B7D46}">
      <dgm:prSet/>
      <dgm:spPr/>
      <dgm:t>
        <a:bodyPr/>
        <a:lstStyle/>
        <a:p>
          <a:endParaRPr lang="en-US"/>
        </a:p>
      </dgm:t>
    </dgm:pt>
    <dgm:pt modelId="{64262422-2DB6-4714-A0CF-1A087E04D846}" type="sibTrans" cxnId="{CCD2D63A-9D05-4A62-B7BD-DB9DE86B7D46}">
      <dgm:prSet/>
      <dgm:spPr/>
      <dgm:t>
        <a:bodyPr/>
        <a:lstStyle/>
        <a:p>
          <a:endParaRPr lang="en-US"/>
        </a:p>
      </dgm:t>
    </dgm:pt>
    <dgm:pt modelId="{98E7A759-7468-4251-9C21-BFAEBA5973C1}">
      <dgm:prSet phldrT="[Text]"/>
      <dgm:spPr/>
      <dgm:t>
        <a:bodyPr/>
        <a:lstStyle/>
        <a:p>
          <a:r>
            <a:rPr lang="en-US" dirty="0" smtClean="0"/>
            <a:t>Donor contributes after-tax proceeds from sale to Non-Profit</a:t>
          </a:r>
          <a:endParaRPr lang="en-US" dirty="0"/>
        </a:p>
      </dgm:t>
    </dgm:pt>
    <dgm:pt modelId="{150A201E-87BF-4945-934A-C7EF139CC509}" type="parTrans" cxnId="{26F05899-50BD-4A12-8162-43A06FCC92C5}">
      <dgm:prSet/>
      <dgm:spPr/>
      <dgm:t>
        <a:bodyPr/>
        <a:lstStyle/>
        <a:p>
          <a:endParaRPr lang="en-US"/>
        </a:p>
      </dgm:t>
    </dgm:pt>
    <dgm:pt modelId="{B8027B64-EA4E-44DA-B3D0-7061DA5FC498}" type="sibTrans" cxnId="{26F05899-50BD-4A12-8162-43A06FCC92C5}">
      <dgm:prSet/>
      <dgm:spPr/>
      <dgm:t>
        <a:bodyPr/>
        <a:lstStyle/>
        <a:p>
          <a:endParaRPr lang="en-US"/>
        </a:p>
      </dgm:t>
    </dgm:pt>
    <dgm:pt modelId="{7E5251B2-145D-4337-A29D-5959B8D5DDD3}">
      <dgm:prSet phldrT="[Text]"/>
      <dgm:spPr/>
      <dgm:t>
        <a:bodyPr/>
        <a:lstStyle/>
        <a:p>
          <a:r>
            <a:rPr lang="en-US" dirty="0" smtClean="0"/>
            <a:t>Donor takes tax deduction* = amount of cash contribution </a:t>
          </a:r>
          <a:endParaRPr lang="en-US" dirty="0"/>
        </a:p>
      </dgm:t>
    </dgm:pt>
    <dgm:pt modelId="{5F04490F-BA1A-486C-8696-C049B3917028}" type="parTrans" cxnId="{C865B60A-D988-4EB1-BE2C-E9DC562061F2}">
      <dgm:prSet/>
      <dgm:spPr/>
      <dgm:t>
        <a:bodyPr/>
        <a:lstStyle/>
        <a:p>
          <a:endParaRPr lang="en-US"/>
        </a:p>
      </dgm:t>
    </dgm:pt>
    <dgm:pt modelId="{856B4456-43DC-4EA4-8F00-97B85F8EDF74}" type="sibTrans" cxnId="{C865B60A-D988-4EB1-BE2C-E9DC562061F2}">
      <dgm:prSet/>
      <dgm:spPr/>
      <dgm:t>
        <a:bodyPr/>
        <a:lstStyle/>
        <a:p>
          <a:endParaRPr lang="en-US"/>
        </a:p>
      </dgm:t>
    </dgm:pt>
    <dgm:pt modelId="{25E12406-BFAD-44E6-B955-A4A119DF5A91}" type="pres">
      <dgm:prSet presAssocID="{1450C498-4DC9-4AC3-B3FB-26F4794943D4}" presName="CompostProcess" presStyleCnt="0">
        <dgm:presLayoutVars>
          <dgm:dir/>
          <dgm:resizeHandles val="exact"/>
        </dgm:presLayoutVars>
      </dgm:prSet>
      <dgm:spPr/>
    </dgm:pt>
    <dgm:pt modelId="{E52627FD-BF1F-4C5A-93F8-08F0497385B4}" type="pres">
      <dgm:prSet presAssocID="{1450C498-4DC9-4AC3-B3FB-26F4794943D4}" presName="arrow" presStyleLbl="bgShp" presStyleIdx="0" presStyleCnt="1"/>
      <dgm:spPr/>
    </dgm:pt>
    <dgm:pt modelId="{8286B7FE-ED8A-4BEF-A0AA-E56DE78DE514}" type="pres">
      <dgm:prSet presAssocID="{1450C498-4DC9-4AC3-B3FB-26F4794943D4}" presName="linearProcess" presStyleCnt="0"/>
      <dgm:spPr/>
    </dgm:pt>
    <dgm:pt modelId="{E51BB780-518E-459C-8E00-F0B72732F7AA}" type="pres">
      <dgm:prSet presAssocID="{E26797C2-7236-44DC-B62C-F290360B961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0FEF-D41F-41B5-A6F4-CECE8F146E06}" type="pres">
      <dgm:prSet presAssocID="{64262422-2DB6-4714-A0CF-1A087E04D846}" presName="sibTrans" presStyleCnt="0"/>
      <dgm:spPr/>
    </dgm:pt>
    <dgm:pt modelId="{40B14D2A-8BFC-41CF-B650-4FAE0E11E2F8}" type="pres">
      <dgm:prSet presAssocID="{98E7A759-7468-4251-9C21-BFAEBA5973C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FBD0B-2975-40DA-9ED2-7E522B4C81F4}" type="pres">
      <dgm:prSet presAssocID="{B8027B64-EA4E-44DA-B3D0-7061DA5FC498}" presName="sibTrans" presStyleCnt="0"/>
      <dgm:spPr/>
    </dgm:pt>
    <dgm:pt modelId="{92839ED2-0983-4A75-8639-A1FDCE0728F6}" type="pres">
      <dgm:prSet presAssocID="{7E5251B2-145D-4337-A29D-5959B8D5DDD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73F358-A7C0-4CCE-BDE4-67A948DDCBC0}" type="presOf" srcId="{E26797C2-7236-44DC-B62C-F290360B961F}" destId="{E51BB780-518E-459C-8E00-F0B72732F7AA}" srcOrd="0" destOrd="0" presId="urn:microsoft.com/office/officeart/2005/8/layout/hProcess9"/>
    <dgm:cxn modelId="{035324EE-AD3E-42D6-BCB7-DBF305E0B7D4}" type="presOf" srcId="{98E7A759-7468-4251-9C21-BFAEBA5973C1}" destId="{40B14D2A-8BFC-41CF-B650-4FAE0E11E2F8}" srcOrd="0" destOrd="0" presId="urn:microsoft.com/office/officeart/2005/8/layout/hProcess9"/>
    <dgm:cxn modelId="{CCD2D63A-9D05-4A62-B7BD-DB9DE86B7D46}" srcId="{1450C498-4DC9-4AC3-B3FB-26F4794943D4}" destId="{E26797C2-7236-44DC-B62C-F290360B961F}" srcOrd="0" destOrd="0" parTransId="{94800C7B-990A-463C-A75E-BFE42EEA9717}" sibTransId="{64262422-2DB6-4714-A0CF-1A087E04D846}"/>
    <dgm:cxn modelId="{B7D308B4-AD17-4A92-9FD9-D04AB9F845CC}" type="presOf" srcId="{7E5251B2-145D-4337-A29D-5959B8D5DDD3}" destId="{92839ED2-0983-4A75-8639-A1FDCE0728F6}" srcOrd="0" destOrd="0" presId="urn:microsoft.com/office/officeart/2005/8/layout/hProcess9"/>
    <dgm:cxn modelId="{C865B60A-D988-4EB1-BE2C-E9DC562061F2}" srcId="{1450C498-4DC9-4AC3-B3FB-26F4794943D4}" destId="{7E5251B2-145D-4337-A29D-5959B8D5DDD3}" srcOrd="2" destOrd="0" parTransId="{5F04490F-BA1A-486C-8696-C049B3917028}" sibTransId="{856B4456-43DC-4EA4-8F00-97B85F8EDF74}"/>
    <dgm:cxn modelId="{26F05899-50BD-4A12-8162-43A06FCC92C5}" srcId="{1450C498-4DC9-4AC3-B3FB-26F4794943D4}" destId="{98E7A759-7468-4251-9C21-BFAEBA5973C1}" srcOrd="1" destOrd="0" parTransId="{150A201E-87BF-4945-934A-C7EF139CC509}" sibTransId="{B8027B64-EA4E-44DA-B3D0-7061DA5FC498}"/>
    <dgm:cxn modelId="{F8CB7010-A0AF-4580-BF45-950C726D009C}" type="presOf" srcId="{1450C498-4DC9-4AC3-B3FB-26F4794943D4}" destId="{25E12406-BFAD-44E6-B955-A4A119DF5A91}" srcOrd="0" destOrd="0" presId="urn:microsoft.com/office/officeart/2005/8/layout/hProcess9"/>
    <dgm:cxn modelId="{ADE948AE-1326-4DCA-86D8-C605C6F2D90F}" type="presParOf" srcId="{25E12406-BFAD-44E6-B955-A4A119DF5A91}" destId="{E52627FD-BF1F-4C5A-93F8-08F0497385B4}" srcOrd="0" destOrd="0" presId="urn:microsoft.com/office/officeart/2005/8/layout/hProcess9"/>
    <dgm:cxn modelId="{EAD385BF-8ACF-4782-847E-5E851338FC53}" type="presParOf" srcId="{25E12406-BFAD-44E6-B955-A4A119DF5A91}" destId="{8286B7FE-ED8A-4BEF-A0AA-E56DE78DE514}" srcOrd="1" destOrd="0" presId="urn:microsoft.com/office/officeart/2005/8/layout/hProcess9"/>
    <dgm:cxn modelId="{4C24EAF9-8AD8-4F5A-8105-19F9AD116109}" type="presParOf" srcId="{8286B7FE-ED8A-4BEF-A0AA-E56DE78DE514}" destId="{E51BB780-518E-459C-8E00-F0B72732F7AA}" srcOrd="0" destOrd="0" presId="urn:microsoft.com/office/officeart/2005/8/layout/hProcess9"/>
    <dgm:cxn modelId="{5B48FF08-95A3-48F2-A3BA-03280DF28A5B}" type="presParOf" srcId="{8286B7FE-ED8A-4BEF-A0AA-E56DE78DE514}" destId="{8E930FEF-D41F-41B5-A6F4-CECE8F146E06}" srcOrd="1" destOrd="0" presId="urn:microsoft.com/office/officeart/2005/8/layout/hProcess9"/>
    <dgm:cxn modelId="{9901036C-70D3-4424-B568-D87D096CCB9E}" type="presParOf" srcId="{8286B7FE-ED8A-4BEF-A0AA-E56DE78DE514}" destId="{40B14D2A-8BFC-41CF-B650-4FAE0E11E2F8}" srcOrd="2" destOrd="0" presId="urn:microsoft.com/office/officeart/2005/8/layout/hProcess9"/>
    <dgm:cxn modelId="{A966779D-3517-43C0-9B3D-FBA1E23FEEA2}" type="presParOf" srcId="{8286B7FE-ED8A-4BEF-A0AA-E56DE78DE514}" destId="{A8EFBD0B-2975-40DA-9ED2-7E522B4C81F4}" srcOrd="3" destOrd="0" presId="urn:microsoft.com/office/officeart/2005/8/layout/hProcess9"/>
    <dgm:cxn modelId="{D2DA09E9-E446-46A7-A74D-B8379AD06F07}" type="presParOf" srcId="{8286B7FE-ED8A-4BEF-A0AA-E56DE78DE514}" destId="{92839ED2-0983-4A75-8639-A1FDCE0728F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50C498-4DC9-4AC3-B3FB-26F4794943D4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E26797C2-7236-44DC-B62C-F290360B961F}">
      <dgm:prSet phldrT="[Text]"/>
      <dgm:spPr/>
      <dgm:t>
        <a:bodyPr/>
        <a:lstStyle/>
        <a:p>
          <a:r>
            <a:rPr lang="en-US" dirty="0" smtClean="0"/>
            <a:t>Donor contributes assets to Non-Profit Organization</a:t>
          </a:r>
          <a:endParaRPr lang="en-US" dirty="0"/>
        </a:p>
      </dgm:t>
    </dgm:pt>
    <dgm:pt modelId="{94800C7B-990A-463C-A75E-BFE42EEA9717}" type="parTrans" cxnId="{CCD2D63A-9D05-4A62-B7BD-DB9DE86B7D46}">
      <dgm:prSet/>
      <dgm:spPr/>
      <dgm:t>
        <a:bodyPr/>
        <a:lstStyle/>
        <a:p>
          <a:endParaRPr lang="en-US"/>
        </a:p>
      </dgm:t>
    </dgm:pt>
    <dgm:pt modelId="{64262422-2DB6-4714-A0CF-1A087E04D846}" type="sibTrans" cxnId="{CCD2D63A-9D05-4A62-B7BD-DB9DE86B7D46}">
      <dgm:prSet/>
      <dgm:spPr/>
      <dgm:t>
        <a:bodyPr/>
        <a:lstStyle/>
        <a:p>
          <a:endParaRPr lang="en-US"/>
        </a:p>
      </dgm:t>
    </dgm:pt>
    <dgm:pt modelId="{98E7A759-7468-4251-9C21-BFAEBA5973C1}">
      <dgm:prSet phldrT="[Text]"/>
      <dgm:spPr/>
      <dgm:t>
        <a:bodyPr/>
        <a:lstStyle/>
        <a:p>
          <a:r>
            <a:rPr lang="en-US" dirty="0" smtClean="0"/>
            <a:t>Non-Profit sells items at auction  and keeps cash proceeds</a:t>
          </a:r>
          <a:endParaRPr lang="en-US" dirty="0"/>
        </a:p>
      </dgm:t>
    </dgm:pt>
    <dgm:pt modelId="{150A201E-87BF-4945-934A-C7EF139CC509}" type="parTrans" cxnId="{26F05899-50BD-4A12-8162-43A06FCC92C5}">
      <dgm:prSet/>
      <dgm:spPr/>
      <dgm:t>
        <a:bodyPr/>
        <a:lstStyle/>
        <a:p>
          <a:endParaRPr lang="en-US"/>
        </a:p>
      </dgm:t>
    </dgm:pt>
    <dgm:pt modelId="{B8027B64-EA4E-44DA-B3D0-7061DA5FC498}" type="sibTrans" cxnId="{26F05899-50BD-4A12-8162-43A06FCC92C5}">
      <dgm:prSet/>
      <dgm:spPr/>
      <dgm:t>
        <a:bodyPr/>
        <a:lstStyle/>
        <a:p>
          <a:endParaRPr lang="en-US"/>
        </a:p>
      </dgm:t>
    </dgm:pt>
    <dgm:pt modelId="{7E5251B2-145D-4337-A29D-5959B8D5DDD3}">
      <dgm:prSet phldrT="[Text]"/>
      <dgm:spPr/>
      <dgm:t>
        <a:bodyPr/>
        <a:lstStyle/>
        <a:p>
          <a:r>
            <a:rPr lang="en-US" dirty="0" smtClean="0"/>
            <a:t>Donor takes tax deduction* = full amount of assets’ fair market value</a:t>
          </a:r>
          <a:endParaRPr lang="en-US" dirty="0"/>
        </a:p>
      </dgm:t>
    </dgm:pt>
    <dgm:pt modelId="{5F04490F-BA1A-486C-8696-C049B3917028}" type="parTrans" cxnId="{C865B60A-D988-4EB1-BE2C-E9DC562061F2}">
      <dgm:prSet/>
      <dgm:spPr/>
      <dgm:t>
        <a:bodyPr/>
        <a:lstStyle/>
        <a:p>
          <a:endParaRPr lang="en-US"/>
        </a:p>
      </dgm:t>
    </dgm:pt>
    <dgm:pt modelId="{856B4456-43DC-4EA4-8F00-97B85F8EDF74}" type="sibTrans" cxnId="{C865B60A-D988-4EB1-BE2C-E9DC562061F2}">
      <dgm:prSet/>
      <dgm:spPr/>
      <dgm:t>
        <a:bodyPr/>
        <a:lstStyle/>
        <a:p>
          <a:endParaRPr lang="en-US"/>
        </a:p>
      </dgm:t>
    </dgm:pt>
    <dgm:pt modelId="{25E12406-BFAD-44E6-B955-A4A119DF5A91}" type="pres">
      <dgm:prSet presAssocID="{1450C498-4DC9-4AC3-B3FB-26F4794943D4}" presName="CompostProcess" presStyleCnt="0">
        <dgm:presLayoutVars>
          <dgm:dir/>
          <dgm:resizeHandles val="exact"/>
        </dgm:presLayoutVars>
      </dgm:prSet>
      <dgm:spPr/>
    </dgm:pt>
    <dgm:pt modelId="{E52627FD-BF1F-4C5A-93F8-08F0497385B4}" type="pres">
      <dgm:prSet presAssocID="{1450C498-4DC9-4AC3-B3FB-26F4794943D4}" presName="arrow" presStyleLbl="bgShp" presStyleIdx="0" presStyleCnt="1"/>
      <dgm:spPr/>
    </dgm:pt>
    <dgm:pt modelId="{8286B7FE-ED8A-4BEF-A0AA-E56DE78DE514}" type="pres">
      <dgm:prSet presAssocID="{1450C498-4DC9-4AC3-B3FB-26F4794943D4}" presName="linearProcess" presStyleCnt="0"/>
      <dgm:spPr/>
    </dgm:pt>
    <dgm:pt modelId="{E51BB780-518E-459C-8E00-F0B72732F7AA}" type="pres">
      <dgm:prSet presAssocID="{E26797C2-7236-44DC-B62C-F290360B961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0FEF-D41F-41B5-A6F4-CECE8F146E06}" type="pres">
      <dgm:prSet presAssocID="{64262422-2DB6-4714-A0CF-1A087E04D846}" presName="sibTrans" presStyleCnt="0"/>
      <dgm:spPr/>
    </dgm:pt>
    <dgm:pt modelId="{40B14D2A-8BFC-41CF-B650-4FAE0E11E2F8}" type="pres">
      <dgm:prSet presAssocID="{98E7A759-7468-4251-9C21-BFAEBA5973C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FBD0B-2975-40DA-9ED2-7E522B4C81F4}" type="pres">
      <dgm:prSet presAssocID="{B8027B64-EA4E-44DA-B3D0-7061DA5FC498}" presName="sibTrans" presStyleCnt="0"/>
      <dgm:spPr/>
    </dgm:pt>
    <dgm:pt modelId="{92839ED2-0983-4A75-8639-A1FDCE0728F6}" type="pres">
      <dgm:prSet presAssocID="{7E5251B2-145D-4337-A29D-5959B8D5DDD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D2D63A-9D05-4A62-B7BD-DB9DE86B7D46}" srcId="{1450C498-4DC9-4AC3-B3FB-26F4794943D4}" destId="{E26797C2-7236-44DC-B62C-F290360B961F}" srcOrd="0" destOrd="0" parTransId="{94800C7B-990A-463C-A75E-BFE42EEA9717}" sibTransId="{64262422-2DB6-4714-A0CF-1A087E04D846}"/>
    <dgm:cxn modelId="{A7FF73C1-531B-490A-98E2-F4364B69436B}" type="presOf" srcId="{E26797C2-7236-44DC-B62C-F290360B961F}" destId="{E51BB780-518E-459C-8E00-F0B72732F7AA}" srcOrd="0" destOrd="0" presId="urn:microsoft.com/office/officeart/2005/8/layout/hProcess9"/>
    <dgm:cxn modelId="{E14FEA26-C414-4932-A14E-4465D47E4D1A}" type="presOf" srcId="{1450C498-4DC9-4AC3-B3FB-26F4794943D4}" destId="{25E12406-BFAD-44E6-B955-A4A119DF5A91}" srcOrd="0" destOrd="0" presId="urn:microsoft.com/office/officeart/2005/8/layout/hProcess9"/>
    <dgm:cxn modelId="{4A168482-C889-4805-A8E6-3DF473F78AFC}" type="presOf" srcId="{7E5251B2-145D-4337-A29D-5959B8D5DDD3}" destId="{92839ED2-0983-4A75-8639-A1FDCE0728F6}" srcOrd="0" destOrd="0" presId="urn:microsoft.com/office/officeart/2005/8/layout/hProcess9"/>
    <dgm:cxn modelId="{C865B60A-D988-4EB1-BE2C-E9DC562061F2}" srcId="{1450C498-4DC9-4AC3-B3FB-26F4794943D4}" destId="{7E5251B2-145D-4337-A29D-5959B8D5DDD3}" srcOrd="2" destOrd="0" parTransId="{5F04490F-BA1A-486C-8696-C049B3917028}" sibTransId="{856B4456-43DC-4EA4-8F00-97B85F8EDF74}"/>
    <dgm:cxn modelId="{26F05899-50BD-4A12-8162-43A06FCC92C5}" srcId="{1450C498-4DC9-4AC3-B3FB-26F4794943D4}" destId="{98E7A759-7468-4251-9C21-BFAEBA5973C1}" srcOrd="1" destOrd="0" parTransId="{150A201E-87BF-4945-934A-C7EF139CC509}" sibTransId="{B8027B64-EA4E-44DA-B3D0-7061DA5FC498}"/>
    <dgm:cxn modelId="{1E5125EB-AADE-45A7-9116-995C4547FC1E}" type="presOf" srcId="{98E7A759-7468-4251-9C21-BFAEBA5973C1}" destId="{40B14D2A-8BFC-41CF-B650-4FAE0E11E2F8}" srcOrd="0" destOrd="0" presId="urn:microsoft.com/office/officeart/2005/8/layout/hProcess9"/>
    <dgm:cxn modelId="{F01BE5A9-9C91-4D7F-9EBD-9C1C64B9EC4E}" type="presParOf" srcId="{25E12406-BFAD-44E6-B955-A4A119DF5A91}" destId="{E52627FD-BF1F-4C5A-93F8-08F0497385B4}" srcOrd="0" destOrd="0" presId="urn:microsoft.com/office/officeart/2005/8/layout/hProcess9"/>
    <dgm:cxn modelId="{957F9EC0-1E51-4D2E-ACBC-C0DC16D4BCDC}" type="presParOf" srcId="{25E12406-BFAD-44E6-B955-A4A119DF5A91}" destId="{8286B7FE-ED8A-4BEF-A0AA-E56DE78DE514}" srcOrd="1" destOrd="0" presId="urn:microsoft.com/office/officeart/2005/8/layout/hProcess9"/>
    <dgm:cxn modelId="{683E56C8-A81A-413C-8166-0CA603737EEB}" type="presParOf" srcId="{8286B7FE-ED8A-4BEF-A0AA-E56DE78DE514}" destId="{E51BB780-518E-459C-8E00-F0B72732F7AA}" srcOrd="0" destOrd="0" presId="urn:microsoft.com/office/officeart/2005/8/layout/hProcess9"/>
    <dgm:cxn modelId="{A7AAEF31-3A18-4B6D-9655-66D85FE461D7}" type="presParOf" srcId="{8286B7FE-ED8A-4BEF-A0AA-E56DE78DE514}" destId="{8E930FEF-D41F-41B5-A6F4-CECE8F146E06}" srcOrd="1" destOrd="0" presId="urn:microsoft.com/office/officeart/2005/8/layout/hProcess9"/>
    <dgm:cxn modelId="{035CFA5A-7CA7-4A7B-AF3B-D61DCF0DA4AA}" type="presParOf" srcId="{8286B7FE-ED8A-4BEF-A0AA-E56DE78DE514}" destId="{40B14D2A-8BFC-41CF-B650-4FAE0E11E2F8}" srcOrd="2" destOrd="0" presId="urn:microsoft.com/office/officeart/2005/8/layout/hProcess9"/>
    <dgm:cxn modelId="{9955831A-55C6-4A71-A5BD-592F4FC27622}" type="presParOf" srcId="{8286B7FE-ED8A-4BEF-A0AA-E56DE78DE514}" destId="{A8EFBD0B-2975-40DA-9ED2-7E522B4C81F4}" srcOrd="3" destOrd="0" presId="urn:microsoft.com/office/officeart/2005/8/layout/hProcess9"/>
    <dgm:cxn modelId="{E194E541-F0FE-4511-914A-E3D58E791C53}" type="presParOf" srcId="{8286B7FE-ED8A-4BEF-A0AA-E56DE78DE514}" destId="{92839ED2-0983-4A75-8639-A1FDCE0728F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50C498-4DC9-4AC3-B3FB-26F4794943D4}" type="doc">
      <dgm:prSet loTypeId="urn:microsoft.com/office/officeart/2005/8/layout/hProcess9" loCatId="process" qsTypeId="urn:microsoft.com/office/officeart/2005/8/quickstyle/3d1" qsCatId="3D" csTypeId="urn:microsoft.com/office/officeart/2005/8/colors/colorful4" csCatId="colorful" phldr="1"/>
      <dgm:spPr/>
    </dgm:pt>
    <dgm:pt modelId="{E26797C2-7236-44DC-B62C-F290360B961F}">
      <dgm:prSet phldrT="[Text]"/>
      <dgm:spPr/>
      <dgm:t>
        <a:bodyPr/>
        <a:lstStyle/>
        <a:p>
          <a:r>
            <a:rPr lang="en-US" dirty="0" smtClean="0"/>
            <a:t>Donor transfers assets to CRT trust</a:t>
          </a:r>
          <a:endParaRPr lang="en-US" dirty="0"/>
        </a:p>
      </dgm:t>
    </dgm:pt>
    <dgm:pt modelId="{94800C7B-990A-463C-A75E-BFE42EEA9717}" type="parTrans" cxnId="{CCD2D63A-9D05-4A62-B7BD-DB9DE86B7D46}">
      <dgm:prSet/>
      <dgm:spPr/>
      <dgm:t>
        <a:bodyPr/>
        <a:lstStyle/>
        <a:p>
          <a:endParaRPr lang="en-US"/>
        </a:p>
      </dgm:t>
    </dgm:pt>
    <dgm:pt modelId="{64262422-2DB6-4714-A0CF-1A087E04D846}" type="sibTrans" cxnId="{CCD2D63A-9D05-4A62-B7BD-DB9DE86B7D46}">
      <dgm:prSet/>
      <dgm:spPr/>
      <dgm:t>
        <a:bodyPr/>
        <a:lstStyle/>
        <a:p>
          <a:endParaRPr lang="en-US"/>
        </a:p>
      </dgm:t>
    </dgm:pt>
    <dgm:pt modelId="{98E7A759-7468-4251-9C21-BFAEBA5973C1}">
      <dgm:prSet phldrT="[Text]"/>
      <dgm:spPr/>
      <dgm:t>
        <a:bodyPr/>
        <a:lstStyle/>
        <a:p>
          <a:r>
            <a:rPr lang="en-US" dirty="0" smtClean="0"/>
            <a:t>Trust sells assets and invests cash</a:t>
          </a:r>
          <a:endParaRPr lang="en-US" dirty="0"/>
        </a:p>
      </dgm:t>
    </dgm:pt>
    <dgm:pt modelId="{150A201E-87BF-4945-934A-C7EF139CC509}" type="parTrans" cxnId="{26F05899-50BD-4A12-8162-43A06FCC92C5}">
      <dgm:prSet/>
      <dgm:spPr/>
      <dgm:t>
        <a:bodyPr/>
        <a:lstStyle/>
        <a:p>
          <a:endParaRPr lang="en-US"/>
        </a:p>
      </dgm:t>
    </dgm:pt>
    <dgm:pt modelId="{B8027B64-EA4E-44DA-B3D0-7061DA5FC498}" type="sibTrans" cxnId="{26F05899-50BD-4A12-8162-43A06FCC92C5}">
      <dgm:prSet/>
      <dgm:spPr/>
      <dgm:t>
        <a:bodyPr/>
        <a:lstStyle/>
        <a:p>
          <a:endParaRPr lang="en-US"/>
        </a:p>
      </dgm:t>
    </dgm:pt>
    <dgm:pt modelId="{7E5251B2-145D-4337-A29D-5959B8D5DDD3}">
      <dgm:prSet phldrT="[Text]"/>
      <dgm:spPr/>
      <dgm:t>
        <a:bodyPr/>
        <a:lstStyle/>
        <a:p>
          <a:r>
            <a:rPr lang="en-US" dirty="0" smtClean="0"/>
            <a:t>Donor takes tax deduction and avoids other taxes according to IRS rules for CRTs*</a:t>
          </a:r>
          <a:endParaRPr lang="en-US" dirty="0"/>
        </a:p>
      </dgm:t>
    </dgm:pt>
    <dgm:pt modelId="{5F04490F-BA1A-486C-8696-C049B3917028}" type="parTrans" cxnId="{C865B60A-D988-4EB1-BE2C-E9DC562061F2}">
      <dgm:prSet/>
      <dgm:spPr/>
      <dgm:t>
        <a:bodyPr/>
        <a:lstStyle/>
        <a:p>
          <a:endParaRPr lang="en-US"/>
        </a:p>
      </dgm:t>
    </dgm:pt>
    <dgm:pt modelId="{856B4456-43DC-4EA4-8F00-97B85F8EDF74}" type="sibTrans" cxnId="{C865B60A-D988-4EB1-BE2C-E9DC562061F2}">
      <dgm:prSet/>
      <dgm:spPr/>
      <dgm:t>
        <a:bodyPr/>
        <a:lstStyle/>
        <a:p>
          <a:endParaRPr lang="en-US"/>
        </a:p>
      </dgm:t>
    </dgm:pt>
    <dgm:pt modelId="{E3B0E055-904E-4243-B23F-8F9574E05123}">
      <dgm:prSet phldrT="[Text]"/>
      <dgm:spPr/>
      <dgm:t>
        <a:bodyPr/>
        <a:lstStyle/>
        <a:p>
          <a:r>
            <a:rPr lang="en-US" dirty="0" smtClean="0"/>
            <a:t>Donor takes trust income for life</a:t>
          </a:r>
          <a:endParaRPr lang="en-US" dirty="0"/>
        </a:p>
      </dgm:t>
    </dgm:pt>
    <dgm:pt modelId="{DEF51F85-4531-4BC7-B9B8-2E2C313CAFFC}" type="parTrans" cxnId="{57C04CCA-88E7-48BF-9511-2AD77729EF14}">
      <dgm:prSet/>
      <dgm:spPr/>
      <dgm:t>
        <a:bodyPr/>
        <a:lstStyle/>
        <a:p>
          <a:endParaRPr lang="en-US"/>
        </a:p>
      </dgm:t>
    </dgm:pt>
    <dgm:pt modelId="{53A32F09-DEFD-4ECC-8BA7-2F081082B20E}" type="sibTrans" cxnId="{57C04CCA-88E7-48BF-9511-2AD77729EF14}">
      <dgm:prSet/>
      <dgm:spPr/>
      <dgm:t>
        <a:bodyPr/>
        <a:lstStyle/>
        <a:p>
          <a:endParaRPr lang="en-US"/>
        </a:p>
      </dgm:t>
    </dgm:pt>
    <dgm:pt modelId="{CDEE4CEB-757D-41AB-BACE-70028DA275EC}">
      <dgm:prSet phldrT="[Text]"/>
      <dgm:spPr/>
      <dgm:t>
        <a:bodyPr/>
        <a:lstStyle/>
        <a:p>
          <a:r>
            <a:rPr lang="en-US" dirty="0" smtClean="0"/>
            <a:t>Non-profit receives principle of trust at donor’s death</a:t>
          </a:r>
          <a:endParaRPr lang="en-US" dirty="0"/>
        </a:p>
      </dgm:t>
    </dgm:pt>
    <dgm:pt modelId="{633400A1-438C-4F3C-88B8-D0F2372114E4}" type="parTrans" cxnId="{735C4F77-E647-43AC-B6E2-515D16B2E41F}">
      <dgm:prSet/>
      <dgm:spPr/>
      <dgm:t>
        <a:bodyPr/>
        <a:lstStyle/>
        <a:p>
          <a:endParaRPr lang="en-US"/>
        </a:p>
      </dgm:t>
    </dgm:pt>
    <dgm:pt modelId="{E72CDF35-EEAA-4317-A55C-BB346DB6467B}" type="sibTrans" cxnId="{735C4F77-E647-43AC-B6E2-515D16B2E41F}">
      <dgm:prSet/>
      <dgm:spPr/>
      <dgm:t>
        <a:bodyPr/>
        <a:lstStyle/>
        <a:p>
          <a:endParaRPr lang="en-US"/>
        </a:p>
      </dgm:t>
    </dgm:pt>
    <dgm:pt modelId="{25E12406-BFAD-44E6-B955-A4A119DF5A91}" type="pres">
      <dgm:prSet presAssocID="{1450C498-4DC9-4AC3-B3FB-26F4794943D4}" presName="CompostProcess" presStyleCnt="0">
        <dgm:presLayoutVars>
          <dgm:dir/>
          <dgm:resizeHandles val="exact"/>
        </dgm:presLayoutVars>
      </dgm:prSet>
      <dgm:spPr/>
    </dgm:pt>
    <dgm:pt modelId="{E52627FD-BF1F-4C5A-93F8-08F0497385B4}" type="pres">
      <dgm:prSet presAssocID="{1450C498-4DC9-4AC3-B3FB-26F4794943D4}" presName="arrow" presStyleLbl="bgShp" presStyleIdx="0" presStyleCnt="1"/>
      <dgm:spPr/>
    </dgm:pt>
    <dgm:pt modelId="{8286B7FE-ED8A-4BEF-A0AA-E56DE78DE514}" type="pres">
      <dgm:prSet presAssocID="{1450C498-4DC9-4AC3-B3FB-26F4794943D4}" presName="linearProcess" presStyleCnt="0"/>
      <dgm:spPr/>
    </dgm:pt>
    <dgm:pt modelId="{E51BB780-518E-459C-8E00-F0B72732F7AA}" type="pres">
      <dgm:prSet presAssocID="{E26797C2-7236-44DC-B62C-F290360B961F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30FEF-D41F-41B5-A6F4-CECE8F146E06}" type="pres">
      <dgm:prSet presAssocID="{64262422-2DB6-4714-A0CF-1A087E04D846}" presName="sibTrans" presStyleCnt="0"/>
      <dgm:spPr/>
    </dgm:pt>
    <dgm:pt modelId="{40B14D2A-8BFC-41CF-B650-4FAE0E11E2F8}" type="pres">
      <dgm:prSet presAssocID="{98E7A759-7468-4251-9C21-BFAEBA5973C1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FBD0B-2975-40DA-9ED2-7E522B4C81F4}" type="pres">
      <dgm:prSet presAssocID="{B8027B64-EA4E-44DA-B3D0-7061DA5FC498}" presName="sibTrans" presStyleCnt="0"/>
      <dgm:spPr/>
    </dgm:pt>
    <dgm:pt modelId="{CAF786B2-68D0-4D4F-AB43-73AD94502850}" type="pres">
      <dgm:prSet presAssocID="{E3B0E055-904E-4243-B23F-8F9574E05123}" presName="textNode" presStyleLbl="node1" presStyleIdx="2" presStyleCnt="5">
        <dgm:presLayoutVars>
          <dgm:bulletEnabled val="1"/>
        </dgm:presLayoutVars>
      </dgm:prSet>
      <dgm:spPr/>
    </dgm:pt>
    <dgm:pt modelId="{779963CA-2E45-4396-BC1C-F3CFD973D81E}" type="pres">
      <dgm:prSet presAssocID="{53A32F09-DEFD-4ECC-8BA7-2F081082B20E}" presName="sibTrans" presStyleCnt="0"/>
      <dgm:spPr/>
    </dgm:pt>
    <dgm:pt modelId="{6617D2CA-7FEB-452F-A754-E8E3B291F527}" type="pres">
      <dgm:prSet presAssocID="{CDEE4CEB-757D-41AB-BACE-70028DA275E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9569F9-7EA7-421A-9503-AECCD62A13BE}" type="pres">
      <dgm:prSet presAssocID="{E72CDF35-EEAA-4317-A55C-BB346DB6467B}" presName="sibTrans" presStyleCnt="0"/>
      <dgm:spPr/>
    </dgm:pt>
    <dgm:pt modelId="{92839ED2-0983-4A75-8639-A1FDCE0728F6}" type="pres">
      <dgm:prSet presAssocID="{7E5251B2-145D-4337-A29D-5959B8D5DDD3}" presName="textNode" presStyleLbl="node1" presStyleIdx="4" presStyleCnt="5" custScaleY="1597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E8B96C-854B-408D-9186-E0E3016F87E6}" type="presOf" srcId="{E3B0E055-904E-4243-B23F-8F9574E05123}" destId="{CAF786B2-68D0-4D4F-AB43-73AD94502850}" srcOrd="0" destOrd="0" presId="urn:microsoft.com/office/officeart/2005/8/layout/hProcess9"/>
    <dgm:cxn modelId="{5ACF980D-7634-491C-94EA-E0D804FCB377}" type="presOf" srcId="{CDEE4CEB-757D-41AB-BACE-70028DA275EC}" destId="{6617D2CA-7FEB-452F-A754-E8E3B291F527}" srcOrd="0" destOrd="0" presId="urn:microsoft.com/office/officeart/2005/8/layout/hProcess9"/>
    <dgm:cxn modelId="{CCD2D63A-9D05-4A62-B7BD-DB9DE86B7D46}" srcId="{1450C498-4DC9-4AC3-B3FB-26F4794943D4}" destId="{E26797C2-7236-44DC-B62C-F290360B961F}" srcOrd="0" destOrd="0" parTransId="{94800C7B-990A-463C-A75E-BFE42EEA9717}" sibTransId="{64262422-2DB6-4714-A0CF-1A087E04D846}"/>
    <dgm:cxn modelId="{933F9243-F0CB-4909-900A-94F796CA70BA}" type="presOf" srcId="{1450C498-4DC9-4AC3-B3FB-26F4794943D4}" destId="{25E12406-BFAD-44E6-B955-A4A119DF5A91}" srcOrd="0" destOrd="0" presId="urn:microsoft.com/office/officeart/2005/8/layout/hProcess9"/>
    <dgm:cxn modelId="{8B53567E-5FF0-4BFA-80CB-D519A468E5F7}" type="presOf" srcId="{E26797C2-7236-44DC-B62C-F290360B961F}" destId="{E51BB780-518E-459C-8E00-F0B72732F7AA}" srcOrd="0" destOrd="0" presId="urn:microsoft.com/office/officeart/2005/8/layout/hProcess9"/>
    <dgm:cxn modelId="{C865B60A-D988-4EB1-BE2C-E9DC562061F2}" srcId="{1450C498-4DC9-4AC3-B3FB-26F4794943D4}" destId="{7E5251B2-145D-4337-A29D-5959B8D5DDD3}" srcOrd="4" destOrd="0" parTransId="{5F04490F-BA1A-486C-8696-C049B3917028}" sibTransId="{856B4456-43DC-4EA4-8F00-97B85F8EDF74}"/>
    <dgm:cxn modelId="{735C4F77-E647-43AC-B6E2-515D16B2E41F}" srcId="{1450C498-4DC9-4AC3-B3FB-26F4794943D4}" destId="{CDEE4CEB-757D-41AB-BACE-70028DA275EC}" srcOrd="3" destOrd="0" parTransId="{633400A1-438C-4F3C-88B8-D0F2372114E4}" sibTransId="{E72CDF35-EEAA-4317-A55C-BB346DB6467B}"/>
    <dgm:cxn modelId="{26F05899-50BD-4A12-8162-43A06FCC92C5}" srcId="{1450C498-4DC9-4AC3-B3FB-26F4794943D4}" destId="{98E7A759-7468-4251-9C21-BFAEBA5973C1}" srcOrd="1" destOrd="0" parTransId="{150A201E-87BF-4945-934A-C7EF139CC509}" sibTransId="{B8027B64-EA4E-44DA-B3D0-7061DA5FC498}"/>
    <dgm:cxn modelId="{86F11ACA-550E-4FEC-AA7E-5FDB995EB722}" type="presOf" srcId="{98E7A759-7468-4251-9C21-BFAEBA5973C1}" destId="{40B14D2A-8BFC-41CF-B650-4FAE0E11E2F8}" srcOrd="0" destOrd="0" presId="urn:microsoft.com/office/officeart/2005/8/layout/hProcess9"/>
    <dgm:cxn modelId="{D81F8868-E5EF-4C00-A3FD-FB94CB2B1159}" type="presOf" srcId="{7E5251B2-145D-4337-A29D-5959B8D5DDD3}" destId="{92839ED2-0983-4A75-8639-A1FDCE0728F6}" srcOrd="0" destOrd="0" presId="urn:microsoft.com/office/officeart/2005/8/layout/hProcess9"/>
    <dgm:cxn modelId="{57C04CCA-88E7-48BF-9511-2AD77729EF14}" srcId="{1450C498-4DC9-4AC3-B3FB-26F4794943D4}" destId="{E3B0E055-904E-4243-B23F-8F9574E05123}" srcOrd="2" destOrd="0" parTransId="{DEF51F85-4531-4BC7-B9B8-2E2C313CAFFC}" sibTransId="{53A32F09-DEFD-4ECC-8BA7-2F081082B20E}"/>
    <dgm:cxn modelId="{0DE02DED-FB6C-43A5-8034-D1C553B54718}" type="presParOf" srcId="{25E12406-BFAD-44E6-B955-A4A119DF5A91}" destId="{E52627FD-BF1F-4C5A-93F8-08F0497385B4}" srcOrd="0" destOrd="0" presId="urn:microsoft.com/office/officeart/2005/8/layout/hProcess9"/>
    <dgm:cxn modelId="{65BE2EC2-EC8F-4E7C-B2B3-8A3E6C61AFB3}" type="presParOf" srcId="{25E12406-BFAD-44E6-B955-A4A119DF5A91}" destId="{8286B7FE-ED8A-4BEF-A0AA-E56DE78DE514}" srcOrd="1" destOrd="0" presId="urn:microsoft.com/office/officeart/2005/8/layout/hProcess9"/>
    <dgm:cxn modelId="{D8D8E050-223C-4384-9B55-F1E9AD03031B}" type="presParOf" srcId="{8286B7FE-ED8A-4BEF-A0AA-E56DE78DE514}" destId="{E51BB780-518E-459C-8E00-F0B72732F7AA}" srcOrd="0" destOrd="0" presId="urn:microsoft.com/office/officeart/2005/8/layout/hProcess9"/>
    <dgm:cxn modelId="{B8B7115E-7A26-4100-A8F6-A4222495A13D}" type="presParOf" srcId="{8286B7FE-ED8A-4BEF-A0AA-E56DE78DE514}" destId="{8E930FEF-D41F-41B5-A6F4-CECE8F146E06}" srcOrd="1" destOrd="0" presId="urn:microsoft.com/office/officeart/2005/8/layout/hProcess9"/>
    <dgm:cxn modelId="{49B29F5E-B9DA-4733-AB05-83818D56AE7E}" type="presParOf" srcId="{8286B7FE-ED8A-4BEF-A0AA-E56DE78DE514}" destId="{40B14D2A-8BFC-41CF-B650-4FAE0E11E2F8}" srcOrd="2" destOrd="0" presId="urn:microsoft.com/office/officeart/2005/8/layout/hProcess9"/>
    <dgm:cxn modelId="{2127C2B5-6598-4BCE-BCCD-CC0A10AC3939}" type="presParOf" srcId="{8286B7FE-ED8A-4BEF-A0AA-E56DE78DE514}" destId="{A8EFBD0B-2975-40DA-9ED2-7E522B4C81F4}" srcOrd="3" destOrd="0" presId="urn:microsoft.com/office/officeart/2005/8/layout/hProcess9"/>
    <dgm:cxn modelId="{43C2AA5E-FE79-4377-BB67-BAD5C9B83767}" type="presParOf" srcId="{8286B7FE-ED8A-4BEF-A0AA-E56DE78DE514}" destId="{CAF786B2-68D0-4D4F-AB43-73AD94502850}" srcOrd="4" destOrd="0" presId="urn:microsoft.com/office/officeart/2005/8/layout/hProcess9"/>
    <dgm:cxn modelId="{AF0282CE-A694-45EA-A125-DE014963FE39}" type="presParOf" srcId="{8286B7FE-ED8A-4BEF-A0AA-E56DE78DE514}" destId="{779963CA-2E45-4396-BC1C-F3CFD973D81E}" srcOrd="5" destOrd="0" presId="urn:microsoft.com/office/officeart/2005/8/layout/hProcess9"/>
    <dgm:cxn modelId="{A3D4A737-98CF-4039-9734-93C110A3D703}" type="presParOf" srcId="{8286B7FE-ED8A-4BEF-A0AA-E56DE78DE514}" destId="{6617D2CA-7FEB-452F-A754-E8E3B291F527}" srcOrd="6" destOrd="0" presId="urn:microsoft.com/office/officeart/2005/8/layout/hProcess9"/>
    <dgm:cxn modelId="{D02ED1CB-8F4C-4F1A-9516-243034153EB6}" type="presParOf" srcId="{8286B7FE-ED8A-4BEF-A0AA-E56DE78DE514}" destId="{F29569F9-7EA7-421A-9503-AECCD62A13BE}" srcOrd="7" destOrd="0" presId="urn:microsoft.com/office/officeart/2005/8/layout/hProcess9"/>
    <dgm:cxn modelId="{A30C4312-D144-430A-9413-CEB152B5C1F2}" type="presParOf" srcId="{8286B7FE-ED8A-4BEF-A0AA-E56DE78DE514}" destId="{92839ED2-0983-4A75-8639-A1FDCE0728F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2627FD-BF1F-4C5A-93F8-08F0497385B4}">
      <dsp:nvSpPr>
        <dsp:cNvPr id="0" name=""/>
        <dsp:cNvSpPr/>
      </dsp:nvSpPr>
      <dsp:spPr>
        <a:xfrm>
          <a:off x="613767" y="0"/>
          <a:ext cx="6956027" cy="4187824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tint val="4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51BB780-518E-459C-8E00-F0B72732F7AA}">
      <dsp:nvSpPr>
        <dsp:cNvPr id="0" name=""/>
        <dsp:cNvSpPr/>
      </dsp:nvSpPr>
      <dsp:spPr>
        <a:xfrm>
          <a:off x="8790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Donor sells assets – pays applicable capital gains and income taxes*</a:t>
          </a:r>
          <a:endParaRPr lang="en-US" sz="2000" kern="1200" dirty="0"/>
        </a:p>
      </dsp:txBody>
      <dsp:txXfrm>
        <a:off x="8790" y="1256347"/>
        <a:ext cx="2634084" cy="1675130"/>
      </dsp:txXfrm>
    </dsp:sp>
    <dsp:sp modelId="{40B14D2A-8BFC-41CF-B650-4FAE0E11E2F8}">
      <dsp:nvSpPr>
        <dsp:cNvPr id="0" name=""/>
        <dsp:cNvSpPr/>
      </dsp:nvSpPr>
      <dsp:spPr>
        <a:xfrm>
          <a:off x="2774738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4822484"/>
                <a:satOff val="-4333"/>
                <a:lumOff val="-686"/>
                <a:alphaOff val="0"/>
                <a:shade val="45000"/>
                <a:satMod val="155000"/>
              </a:schemeClr>
            </a:gs>
            <a:gs pos="60000">
              <a:schemeClr val="accent4">
                <a:hueOff val="4822484"/>
                <a:satOff val="-4333"/>
                <a:lumOff val="-686"/>
                <a:alphaOff val="0"/>
                <a:shade val="95000"/>
                <a:satMod val="150000"/>
              </a:schemeClr>
            </a:gs>
            <a:gs pos="100000">
              <a:schemeClr val="accent4">
                <a:hueOff val="4822484"/>
                <a:satOff val="-4333"/>
                <a:lumOff val="-686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Donor contributes after-tax proceeds from sale to Non-Profit</a:t>
          </a:r>
          <a:endParaRPr lang="en-US" sz="2000" kern="1200" dirty="0"/>
        </a:p>
      </dsp:txBody>
      <dsp:txXfrm>
        <a:off x="2774738" y="1256347"/>
        <a:ext cx="2634084" cy="1675130"/>
      </dsp:txXfrm>
    </dsp:sp>
    <dsp:sp modelId="{92839ED2-0983-4A75-8639-A1FDCE0728F6}">
      <dsp:nvSpPr>
        <dsp:cNvPr id="0" name=""/>
        <dsp:cNvSpPr/>
      </dsp:nvSpPr>
      <dsp:spPr>
        <a:xfrm>
          <a:off x="5540687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9644967"/>
                <a:satOff val="-8667"/>
                <a:lumOff val="-1373"/>
                <a:alphaOff val="0"/>
                <a:shade val="45000"/>
                <a:satMod val="155000"/>
              </a:schemeClr>
            </a:gs>
            <a:gs pos="60000">
              <a:schemeClr val="accent4">
                <a:hueOff val="9644967"/>
                <a:satOff val="-8667"/>
                <a:lumOff val="-1373"/>
                <a:alphaOff val="0"/>
                <a:shade val="95000"/>
                <a:satMod val="150000"/>
              </a:schemeClr>
            </a:gs>
            <a:gs pos="100000">
              <a:schemeClr val="accent4">
                <a:hueOff val="9644967"/>
                <a:satOff val="-8667"/>
                <a:lumOff val="-137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Donor takes tax deduction* = amount of cash contribution </a:t>
          </a:r>
          <a:endParaRPr lang="en-US" sz="2000" kern="1200" dirty="0"/>
        </a:p>
      </dsp:txBody>
      <dsp:txXfrm>
        <a:off x="5540687" y="1256347"/>
        <a:ext cx="2634084" cy="167513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2627FD-BF1F-4C5A-93F8-08F0497385B4}">
      <dsp:nvSpPr>
        <dsp:cNvPr id="0" name=""/>
        <dsp:cNvSpPr/>
      </dsp:nvSpPr>
      <dsp:spPr>
        <a:xfrm>
          <a:off x="613767" y="0"/>
          <a:ext cx="6956027" cy="4187824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tint val="4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51BB780-518E-459C-8E00-F0B72732F7AA}">
      <dsp:nvSpPr>
        <dsp:cNvPr id="0" name=""/>
        <dsp:cNvSpPr/>
      </dsp:nvSpPr>
      <dsp:spPr>
        <a:xfrm>
          <a:off x="8790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Donor contributes assets to Non-Profit Organization</a:t>
          </a:r>
          <a:endParaRPr lang="en-US" sz="2000" kern="1200" dirty="0"/>
        </a:p>
      </dsp:txBody>
      <dsp:txXfrm>
        <a:off x="8790" y="1256347"/>
        <a:ext cx="2634084" cy="1675130"/>
      </dsp:txXfrm>
    </dsp:sp>
    <dsp:sp modelId="{40B14D2A-8BFC-41CF-B650-4FAE0E11E2F8}">
      <dsp:nvSpPr>
        <dsp:cNvPr id="0" name=""/>
        <dsp:cNvSpPr/>
      </dsp:nvSpPr>
      <dsp:spPr>
        <a:xfrm>
          <a:off x="2774738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4822484"/>
                <a:satOff val="-4333"/>
                <a:lumOff val="-686"/>
                <a:alphaOff val="0"/>
                <a:shade val="45000"/>
                <a:satMod val="155000"/>
              </a:schemeClr>
            </a:gs>
            <a:gs pos="60000">
              <a:schemeClr val="accent4">
                <a:hueOff val="4822484"/>
                <a:satOff val="-4333"/>
                <a:lumOff val="-686"/>
                <a:alphaOff val="0"/>
                <a:shade val="95000"/>
                <a:satMod val="150000"/>
              </a:schemeClr>
            </a:gs>
            <a:gs pos="100000">
              <a:schemeClr val="accent4">
                <a:hueOff val="4822484"/>
                <a:satOff val="-4333"/>
                <a:lumOff val="-686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Non-Profit sells items at auction  and keeps cash proceeds</a:t>
          </a:r>
          <a:endParaRPr lang="en-US" sz="2000" kern="1200" dirty="0"/>
        </a:p>
      </dsp:txBody>
      <dsp:txXfrm>
        <a:off x="2774738" y="1256347"/>
        <a:ext cx="2634084" cy="1675130"/>
      </dsp:txXfrm>
    </dsp:sp>
    <dsp:sp modelId="{92839ED2-0983-4A75-8639-A1FDCE0728F6}">
      <dsp:nvSpPr>
        <dsp:cNvPr id="0" name=""/>
        <dsp:cNvSpPr/>
      </dsp:nvSpPr>
      <dsp:spPr>
        <a:xfrm>
          <a:off x="5540687" y="1256347"/>
          <a:ext cx="2634084" cy="1675130"/>
        </a:xfrm>
        <a:prstGeom prst="roundRect">
          <a:avLst/>
        </a:prstGeom>
        <a:gradFill rotWithShape="0">
          <a:gsLst>
            <a:gs pos="0">
              <a:schemeClr val="accent4">
                <a:hueOff val="9644967"/>
                <a:satOff val="-8667"/>
                <a:lumOff val="-1373"/>
                <a:alphaOff val="0"/>
                <a:shade val="45000"/>
                <a:satMod val="155000"/>
              </a:schemeClr>
            </a:gs>
            <a:gs pos="60000">
              <a:schemeClr val="accent4">
                <a:hueOff val="9644967"/>
                <a:satOff val="-8667"/>
                <a:lumOff val="-1373"/>
                <a:alphaOff val="0"/>
                <a:shade val="95000"/>
                <a:satMod val="150000"/>
              </a:schemeClr>
            </a:gs>
            <a:gs pos="100000">
              <a:schemeClr val="accent4">
                <a:hueOff val="9644967"/>
                <a:satOff val="-8667"/>
                <a:lumOff val="-137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Donor takes tax deduction* = full amount of assets’ fair market value</a:t>
          </a:r>
          <a:endParaRPr lang="en-US" sz="2000" kern="1200" dirty="0"/>
        </a:p>
      </dsp:txBody>
      <dsp:txXfrm>
        <a:off x="5540687" y="1256347"/>
        <a:ext cx="2634084" cy="167513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2627FD-BF1F-4C5A-93F8-08F0497385B4}">
      <dsp:nvSpPr>
        <dsp:cNvPr id="0" name=""/>
        <dsp:cNvSpPr/>
      </dsp:nvSpPr>
      <dsp:spPr>
        <a:xfrm>
          <a:off x="613767" y="0"/>
          <a:ext cx="6956027" cy="4187824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tint val="4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51BB780-518E-459C-8E00-F0B72732F7AA}">
      <dsp:nvSpPr>
        <dsp:cNvPr id="0" name=""/>
        <dsp:cNvSpPr/>
      </dsp:nvSpPr>
      <dsp:spPr>
        <a:xfrm>
          <a:off x="3596" y="1256347"/>
          <a:ext cx="1572378" cy="16751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Donor transfers assets to CRT trust</a:t>
          </a:r>
          <a:endParaRPr lang="en-US" sz="1500" kern="1200" dirty="0"/>
        </a:p>
      </dsp:txBody>
      <dsp:txXfrm>
        <a:off x="3596" y="1256347"/>
        <a:ext cx="1572378" cy="1675130"/>
      </dsp:txXfrm>
    </dsp:sp>
    <dsp:sp modelId="{40B14D2A-8BFC-41CF-B650-4FAE0E11E2F8}">
      <dsp:nvSpPr>
        <dsp:cNvPr id="0" name=""/>
        <dsp:cNvSpPr/>
      </dsp:nvSpPr>
      <dsp:spPr>
        <a:xfrm>
          <a:off x="1654593" y="1256347"/>
          <a:ext cx="1572378" cy="1675130"/>
        </a:xfrm>
        <a:prstGeom prst="roundRect">
          <a:avLst/>
        </a:prstGeom>
        <a:gradFill rotWithShape="0">
          <a:gsLst>
            <a:gs pos="0">
              <a:schemeClr val="accent4">
                <a:hueOff val="2411242"/>
                <a:satOff val="-2167"/>
                <a:lumOff val="-343"/>
                <a:alphaOff val="0"/>
                <a:shade val="45000"/>
                <a:satMod val="155000"/>
              </a:schemeClr>
            </a:gs>
            <a:gs pos="60000">
              <a:schemeClr val="accent4">
                <a:hueOff val="2411242"/>
                <a:satOff val="-2167"/>
                <a:lumOff val="-343"/>
                <a:alphaOff val="0"/>
                <a:shade val="95000"/>
                <a:satMod val="150000"/>
              </a:schemeClr>
            </a:gs>
            <a:gs pos="100000">
              <a:schemeClr val="accent4">
                <a:hueOff val="2411242"/>
                <a:satOff val="-2167"/>
                <a:lumOff val="-34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Trust sells assets and invests cash</a:t>
          </a:r>
          <a:endParaRPr lang="en-US" sz="1500" kern="1200" dirty="0"/>
        </a:p>
      </dsp:txBody>
      <dsp:txXfrm>
        <a:off x="1654593" y="1256347"/>
        <a:ext cx="1572378" cy="1675130"/>
      </dsp:txXfrm>
    </dsp:sp>
    <dsp:sp modelId="{CAF786B2-68D0-4D4F-AB43-73AD94502850}">
      <dsp:nvSpPr>
        <dsp:cNvPr id="0" name=""/>
        <dsp:cNvSpPr/>
      </dsp:nvSpPr>
      <dsp:spPr>
        <a:xfrm>
          <a:off x="3305591" y="1256347"/>
          <a:ext cx="1572378" cy="1675130"/>
        </a:xfrm>
        <a:prstGeom prst="roundRect">
          <a:avLst/>
        </a:prstGeom>
        <a:gradFill rotWithShape="0">
          <a:gsLst>
            <a:gs pos="0">
              <a:schemeClr val="accent4">
                <a:hueOff val="4822484"/>
                <a:satOff val="-4333"/>
                <a:lumOff val="-686"/>
                <a:alphaOff val="0"/>
                <a:shade val="45000"/>
                <a:satMod val="155000"/>
              </a:schemeClr>
            </a:gs>
            <a:gs pos="60000">
              <a:schemeClr val="accent4">
                <a:hueOff val="4822484"/>
                <a:satOff val="-4333"/>
                <a:lumOff val="-686"/>
                <a:alphaOff val="0"/>
                <a:shade val="95000"/>
                <a:satMod val="150000"/>
              </a:schemeClr>
            </a:gs>
            <a:gs pos="100000">
              <a:schemeClr val="accent4">
                <a:hueOff val="4822484"/>
                <a:satOff val="-4333"/>
                <a:lumOff val="-686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Donor takes trust income for life</a:t>
          </a:r>
          <a:endParaRPr lang="en-US" sz="1500" kern="1200" dirty="0"/>
        </a:p>
      </dsp:txBody>
      <dsp:txXfrm>
        <a:off x="3305591" y="1256347"/>
        <a:ext cx="1572378" cy="1675130"/>
      </dsp:txXfrm>
    </dsp:sp>
    <dsp:sp modelId="{6617D2CA-7FEB-452F-A754-E8E3B291F527}">
      <dsp:nvSpPr>
        <dsp:cNvPr id="0" name=""/>
        <dsp:cNvSpPr/>
      </dsp:nvSpPr>
      <dsp:spPr>
        <a:xfrm>
          <a:off x="4956589" y="1256347"/>
          <a:ext cx="1572378" cy="1675130"/>
        </a:xfrm>
        <a:prstGeom prst="roundRect">
          <a:avLst/>
        </a:prstGeom>
        <a:gradFill rotWithShape="0">
          <a:gsLst>
            <a:gs pos="0">
              <a:schemeClr val="accent4">
                <a:hueOff val="7233725"/>
                <a:satOff val="-6500"/>
                <a:lumOff val="-1030"/>
                <a:alphaOff val="0"/>
                <a:shade val="45000"/>
                <a:satMod val="155000"/>
              </a:schemeClr>
            </a:gs>
            <a:gs pos="60000">
              <a:schemeClr val="accent4">
                <a:hueOff val="7233725"/>
                <a:satOff val="-6500"/>
                <a:lumOff val="-1030"/>
                <a:alphaOff val="0"/>
                <a:shade val="95000"/>
                <a:satMod val="150000"/>
              </a:schemeClr>
            </a:gs>
            <a:gs pos="100000">
              <a:schemeClr val="accent4">
                <a:hueOff val="7233725"/>
                <a:satOff val="-6500"/>
                <a:lumOff val="-103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Non-profit receives principle of trust at donor’s death</a:t>
          </a:r>
          <a:endParaRPr lang="en-US" sz="1500" kern="1200" dirty="0"/>
        </a:p>
      </dsp:txBody>
      <dsp:txXfrm>
        <a:off x="4956589" y="1256347"/>
        <a:ext cx="1572378" cy="1675130"/>
      </dsp:txXfrm>
    </dsp:sp>
    <dsp:sp modelId="{92839ED2-0983-4A75-8639-A1FDCE0728F6}">
      <dsp:nvSpPr>
        <dsp:cNvPr id="0" name=""/>
        <dsp:cNvSpPr/>
      </dsp:nvSpPr>
      <dsp:spPr>
        <a:xfrm>
          <a:off x="6607586" y="755651"/>
          <a:ext cx="1572378" cy="2676522"/>
        </a:xfrm>
        <a:prstGeom prst="roundRect">
          <a:avLst/>
        </a:prstGeom>
        <a:gradFill rotWithShape="0">
          <a:gsLst>
            <a:gs pos="0">
              <a:schemeClr val="accent4">
                <a:hueOff val="9644967"/>
                <a:satOff val="-8667"/>
                <a:lumOff val="-1373"/>
                <a:alphaOff val="0"/>
                <a:shade val="45000"/>
                <a:satMod val="155000"/>
              </a:schemeClr>
            </a:gs>
            <a:gs pos="60000">
              <a:schemeClr val="accent4">
                <a:hueOff val="9644967"/>
                <a:satOff val="-8667"/>
                <a:lumOff val="-1373"/>
                <a:alphaOff val="0"/>
                <a:shade val="95000"/>
                <a:satMod val="150000"/>
              </a:schemeClr>
            </a:gs>
            <a:gs pos="100000">
              <a:schemeClr val="accent4">
                <a:hueOff val="9644967"/>
                <a:satOff val="-8667"/>
                <a:lumOff val="-137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Donor takes tax deduction and avoids other taxes according to IRS rules for CRTs*</a:t>
          </a:r>
          <a:endParaRPr lang="en-US" sz="1500" kern="1200" dirty="0"/>
        </a:p>
      </dsp:txBody>
      <dsp:txXfrm>
        <a:off x="6607586" y="755651"/>
        <a:ext cx="1572378" cy="2676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4F63E-1E42-42F6-890E-F082FBB38655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CE3C8-14CF-421F-B98A-F30596360B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E3C8-14CF-421F-B98A-F30596360B2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E3C8-14CF-421F-B98A-F30596360B2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E3C8-14CF-421F-B98A-F30596360B2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E3C8-14CF-421F-B98A-F30596360B25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63448A2-CF1D-474B-9321-7CAC0C93208A}" type="datetimeFigureOut">
              <a:rPr lang="en-US" smtClean="0"/>
              <a:t>7/6/2011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F09F3D6-B09F-49FE-A4F3-CC0B372B2E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Converting Physical Assets to Cash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Auctions to Boost Revenue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191000"/>
            <a:ext cx="8183880" cy="10515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Example 1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600" y="56388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Consult tax advisor for your unique situation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19600"/>
            <a:ext cx="8183880" cy="10515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Example 2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600" y="56388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Consult tax advisor for your unique situation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183880" cy="10515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Example 3-Using a Trust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600" y="56388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Consult tax advisor for your unique situation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</TotalTime>
  <Words>146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Aspect</vt:lpstr>
      <vt:lpstr>Converting Physical Assets to Cash</vt:lpstr>
      <vt:lpstr>Example 1</vt:lpstr>
      <vt:lpstr>Example 2</vt:lpstr>
      <vt:lpstr>Example 3-Using a Trust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Converting Non-Cash Assets</dc:title>
  <dc:creator>lauranne</dc:creator>
  <cp:lastModifiedBy>lauranne</cp:lastModifiedBy>
  <cp:revision>6</cp:revision>
  <dcterms:created xsi:type="dcterms:W3CDTF">2011-07-06T20:37:47Z</dcterms:created>
  <dcterms:modified xsi:type="dcterms:W3CDTF">2011-07-06T20:56:29Z</dcterms:modified>
</cp:coreProperties>
</file>